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20"/>
  </p:notesMasterIdLst>
  <p:sldIdLst>
    <p:sldId id="271" r:id="rId2"/>
    <p:sldId id="286" r:id="rId3"/>
    <p:sldId id="272" r:id="rId4"/>
    <p:sldId id="274" r:id="rId5"/>
    <p:sldId id="273" r:id="rId6"/>
    <p:sldId id="275" r:id="rId7"/>
    <p:sldId id="276" r:id="rId8"/>
    <p:sldId id="260" r:id="rId9"/>
    <p:sldId id="277" r:id="rId10"/>
    <p:sldId id="279" r:id="rId11"/>
    <p:sldId id="280" r:id="rId12"/>
    <p:sldId id="282" r:id="rId13"/>
    <p:sldId id="283" r:id="rId14"/>
    <p:sldId id="284" r:id="rId15"/>
    <p:sldId id="281" r:id="rId16"/>
    <p:sldId id="264" r:id="rId17"/>
    <p:sldId id="268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VT" initials="GV" lastIdx="1" clrIdx="0">
    <p:extLst>
      <p:ext uri="{19B8F6BF-5375-455C-9EA6-DF929625EA0E}">
        <p15:presenceInfo xmlns:p15="http://schemas.microsoft.com/office/powerpoint/2012/main" userId="67b2f91bbd62e3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DCC15-1F76-4749-AA77-62CC3480AB5D}" v="35" dt="2020-05-13T17:28:38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7" autoAdjust="0"/>
    <p:restoredTop sz="85714" autoAdjust="0"/>
  </p:normalViewPr>
  <p:slideViewPr>
    <p:cSldViewPr snapToGrid="0">
      <p:cViewPr varScale="1">
        <p:scale>
          <a:sx n="99" d="100"/>
          <a:sy n="99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in="-7" max="1080" units="cm"/>
          <inkml:channel name="T" type="integer" max="2.14748E9" units="dev"/>
        </inkml:traceFormat>
        <inkml:channelProperties>
          <inkml:channelProperty channel="X" name="resolution" value="85.98849" units="1/cm"/>
          <inkml:channelProperty channel="Y" name="resolution" value="37.09898" units="1/cm"/>
          <inkml:channelProperty channel="T" name="resolution" value="1" units="1/dev"/>
        </inkml:channelProperties>
      </inkml:inkSource>
      <inkml:timestamp xml:id="ts0" timeString="2020-05-13T17:21:3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6003 5363 0,'-28'0'79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in="-7" max="1080" units="cm"/>
          <inkml:channel name="T" type="integer" max="2.14748E9" units="dev"/>
        </inkml:traceFormat>
        <inkml:channelProperties>
          <inkml:channelProperty channel="X" name="resolution" value="85.98849" units="1/cm"/>
          <inkml:channelProperty channel="Y" name="resolution" value="37.09898" units="1/cm"/>
          <inkml:channelProperty channel="T" name="resolution" value="1" units="1/dev"/>
        </inkml:channelProperties>
      </inkml:inkSource>
      <inkml:timestamp xml:id="ts0" timeString="2020-05-13T17:21:3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6003 5363 0,'-28'0'79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D06E-D880-4630-85C6-508F7CA16EC0}" type="datetimeFigureOut">
              <a:rPr lang="es-ES" smtClean="0"/>
              <a:t>30/08/2020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3026-1E8D-47D2-B9FC-F3B11254A40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20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692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64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4280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356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42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823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28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0560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4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476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649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36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164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314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55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400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8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7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9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8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9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Inteligencia_artifici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07" y="2766218"/>
            <a:ext cx="6852385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Unidad 2: 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6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Tipos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principales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en</a:t>
            </a:r>
            <a:r>
              <a:rPr lang="en-GB" dirty="0">
                <a:solidFill>
                  <a:srgbClr val="FF0000"/>
                </a:solidFill>
              </a:rPr>
              <a:t> ML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4266" y="2299570"/>
            <a:ext cx="2582732" cy="38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/>
              <a:t>Algoritmos</a:t>
            </a:r>
            <a:r>
              <a:rPr lang="en-GB" sz="1800" dirty="0"/>
              <a:t> de </a:t>
            </a:r>
            <a:r>
              <a:rPr lang="en-GB" sz="1800" dirty="0" err="1"/>
              <a:t>regresión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1CE0-AB13-4DB1-BCC3-57FF3910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8" y="2987781"/>
            <a:ext cx="4647623" cy="265019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B6549DC-5AA4-4A04-93F0-9663CF8A9CF2}"/>
              </a:ext>
            </a:extLst>
          </p:cNvPr>
          <p:cNvSpPr txBox="1">
            <a:spLocks/>
          </p:cNvSpPr>
          <p:nvPr/>
        </p:nvSpPr>
        <p:spPr>
          <a:xfrm>
            <a:off x="7975004" y="2307761"/>
            <a:ext cx="2677757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 err="1"/>
              <a:t>Algoritmos</a:t>
            </a:r>
            <a:r>
              <a:rPr lang="en-GB" sz="1800" dirty="0"/>
              <a:t> de </a:t>
            </a:r>
            <a:r>
              <a:rPr lang="en-GB" sz="1800" dirty="0" err="1"/>
              <a:t>clasificación</a:t>
            </a:r>
            <a:endParaRPr lang="es-ES" dirty="0"/>
          </a:p>
        </p:txBody>
      </p:sp>
      <p:pic>
        <p:nvPicPr>
          <p:cNvPr id="9" name="Picture 2" descr="Resultado de imagen de arbol de decision">
            <a:extLst>
              <a:ext uri="{FF2B5EF4-FFF2-40B4-BE49-F238E27FC236}">
                <a16:creationId xmlns:a16="http://schemas.microsoft.com/office/drawing/2014/main" id="{88438430-6219-452B-B01F-6BF0F2ABD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57" y="3135363"/>
            <a:ext cx="5009549" cy="23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A9F3D52-A264-4B08-A6B2-D882F954FDDA}"/>
              </a:ext>
            </a:extLst>
          </p:cNvPr>
          <p:cNvSpPr txBox="1">
            <a:spLocks/>
          </p:cNvSpPr>
          <p:nvPr/>
        </p:nvSpPr>
        <p:spPr>
          <a:xfrm>
            <a:off x="8544755" y="5755341"/>
            <a:ext cx="2677757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Árbol de </a:t>
            </a:r>
            <a:r>
              <a:rPr lang="en-GB" sz="1400" dirty="0" err="1"/>
              <a:t>decisión</a:t>
            </a:r>
            <a:endParaRPr lang="es-ES" sz="20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BF42B2A-AAD0-497E-A000-95C4D44F3364}"/>
              </a:ext>
            </a:extLst>
          </p:cNvPr>
          <p:cNvSpPr txBox="1">
            <a:spLocks/>
          </p:cNvSpPr>
          <p:nvPr/>
        </p:nvSpPr>
        <p:spPr>
          <a:xfrm>
            <a:off x="1959471" y="5805317"/>
            <a:ext cx="2677757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 err="1"/>
              <a:t>Regresión</a:t>
            </a:r>
            <a:r>
              <a:rPr lang="en-GB" sz="1400" dirty="0"/>
              <a:t> no lineal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4697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Tipos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principales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en</a:t>
            </a:r>
            <a:r>
              <a:rPr lang="en-GB" dirty="0">
                <a:solidFill>
                  <a:srgbClr val="FF0000"/>
                </a:solidFill>
              </a:rPr>
              <a:t> ML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7625" y="2186793"/>
            <a:ext cx="2851227" cy="38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/>
              <a:t>Algoritmos</a:t>
            </a:r>
            <a:r>
              <a:rPr lang="en-GB" sz="1800" dirty="0"/>
              <a:t> de </a:t>
            </a:r>
            <a:r>
              <a:rPr lang="en-GB" sz="1800" dirty="0" err="1"/>
              <a:t>optimización</a:t>
            </a:r>
            <a:endParaRPr lang="es-E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BF42B2A-AAD0-497E-A000-95C4D44F3364}"/>
              </a:ext>
            </a:extLst>
          </p:cNvPr>
          <p:cNvSpPr txBox="1">
            <a:spLocks/>
          </p:cNvSpPr>
          <p:nvPr/>
        </p:nvSpPr>
        <p:spPr>
          <a:xfrm>
            <a:off x="5299437" y="6103033"/>
            <a:ext cx="1958011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 err="1"/>
              <a:t>Descenso</a:t>
            </a:r>
            <a:r>
              <a:rPr lang="en-GB" sz="1400" dirty="0"/>
              <a:t> del </a:t>
            </a:r>
            <a:r>
              <a:rPr lang="en-GB" sz="1400" dirty="0" err="1"/>
              <a:t>gradiente</a:t>
            </a:r>
            <a:endParaRPr lang="es-ES" sz="2000" dirty="0"/>
          </a:p>
        </p:txBody>
      </p:sp>
      <p:pic>
        <p:nvPicPr>
          <p:cNvPr id="11" name="Picture 4" descr="Resultado de imagen de descenso del gradiente gif">
            <a:extLst>
              <a:ext uri="{FF2B5EF4-FFF2-40B4-BE49-F238E27FC236}">
                <a16:creationId xmlns:a16="http://schemas.microsoft.com/office/drawing/2014/main" id="{F218B826-16B7-4CA6-9616-D925ABD532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147" y="2725493"/>
            <a:ext cx="3105705" cy="307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2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Algoritmos</a:t>
            </a:r>
            <a:r>
              <a:rPr lang="en-GB" dirty="0">
                <a:solidFill>
                  <a:srgbClr val="FF0000"/>
                </a:solidFill>
              </a:rPr>
              <a:t> de Machine Learning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8" name="Picture 2" descr="Resultado de imagen de tecnicas machine learning">
            <a:extLst>
              <a:ext uri="{FF2B5EF4-FFF2-40B4-BE49-F238E27FC236}">
                <a16:creationId xmlns:a16="http://schemas.microsoft.com/office/drawing/2014/main" id="{526BF534-C390-49D4-8016-C6736F06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92" y="1517038"/>
            <a:ext cx="7787416" cy="497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Algoritmos</a:t>
            </a:r>
            <a:r>
              <a:rPr lang="en-GB" dirty="0">
                <a:solidFill>
                  <a:srgbClr val="FF0000"/>
                </a:solidFill>
              </a:rPr>
              <a:t> de Machine Learning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7054CC0-4037-4155-AF9A-15812AA22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4078" y="2049411"/>
            <a:ext cx="5257800" cy="3822000"/>
          </a:xfrm>
        </p:spPr>
        <p:txBody>
          <a:bodyPr>
            <a:normAutofit/>
          </a:bodyPr>
          <a:lstStyle/>
          <a:p>
            <a:r>
              <a:rPr lang="en-US" sz="2400" dirty="0" err="1"/>
              <a:t>Aprendizaje</a:t>
            </a:r>
            <a:r>
              <a:rPr lang="en-US" sz="2400" dirty="0"/>
              <a:t> </a:t>
            </a:r>
            <a:r>
              <a:rPr lang="en-US" sz="2400" dirty="0" err="1"/>
              <a:t>supervisado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Regresión</a:t>
            </a:r>
          </a:p>
          <a:p>
            <a:pPr lvl="1"/>
            <a:r>
              <a:rPr lang="en-US" sz="2000" dirty="0" err="1"/>
              <a:t>Clasificación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 err="1"/>
              <a:t>Aprendizaje</a:t>
            </a:r>
            <a:r>
              <a:rPr lang="en-US" sz="2400" dirty="0"/>
              <a:t> no </a:t>
            </a:r>
            <a:r>
              <a:rPr lang="en-US" sz="2400" dirty="0" err="1"/>
              <a:t>supervisado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Clusterización</a:t>
            </a:r>
            <a:endParaRPr lang="en-US" sz="2000" dirty="0"/>
          </a:p>
          <a:p>
            <a:pPr lvl="1"/>
            <a:r>
              <a:rPr lang="en-US" sz="2000" dirty="0" err="1"/>
              <a:t>Reducción</a:t>
            </a:r>
            <a:r>
              <a:rPr lang="en-US" sz="2000" dirty="0"/>
              <a:t> de </a:t>
            </a:r>
            <a:r>
              <a:rPr lang="en-US" sz="2000" dirty="0" err="1"/>
              <a:t>dimensionalidad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 err="1"/>
              <a:t>Aprendizaje</a:t>
            </a:r>
            <a:r>
              <a:rPr lang="en-US" sz="2400" dirty="0"/>
              <a:t> por </a:t>
            </a:r>
            <a:r>
              <a:rPr lang="en-US" sz="2400" dirty="0" err="1"/>
              <a:t>refuerzo</a:t>
            </a:r>
            <a:endParaRPr lang="en-US" sz="2400" dirty="0"/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DC3F8-7D5F-4280-B56D-32A3B86F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482" y="1690688"/>
            <a:ext cx="5868265" cy="46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2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Más </a:t>
            </a:r>
            <a:r>
              <a:rPr lang="en-GB" dirty="0" err="1">
                <a:solidFill>
                  <a:srgbClr val="FF0000"/>
                </a:solidFill>
              </a:rPr>
              <a:t>ejemplos</a:t>
            </a:r>
            <a:r>
              <a:rPr lang="en-GB" dirty="0">
                <a:solidFill>
                  <a:srgbClr val="FF0000"/>
                </a:solidFill>
              </a:rPr>
              <a:t> de Machine Learning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7054CC0-4037-4155-AF9A-15812AA22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941" y="1818042"/>
            <a:ext cx="5431826" cy="459351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s-ES" sz="2000" dirty="0"/>
              <a:t>Motores de búsqueda.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Diagnósticos médicos. 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Detección de fraude en el uso de tarjetas de crédito.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Análisis del mercado de valores.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Clasificación de secuencias de ADN.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Reconocimiento del habla y del lenguaje escrito.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Juegos.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Robótica.</a:t>
            </a:r>
            <a:endParaRPr lang="en-US" sz="2000" dirty="0"/>
          </a:p>
          <a:p>
            <a:endParaRPr lang="es-ES" dirty="0"/>
          </a:p>
        </p:txBody>
      </p:sp>
      <p:pic>
        <p:nvPicPr>
          <p:cNvPr id="5" name="Picture 2" descr="Resultado de imagen de google">
            <a:extLst>
              <a:ext uri="{FF2B5EF4-FFF2-40B4-BE49-F238E27FC236}">
                <a16:creationId xmlns:a16="http://schemas.microsoft.com/office/drawing/2014/main" id="{A02807EC-E62E-4254-A490-2CC49CEAC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12" y="1619588"/>
            <a:ext cx="3048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F82F82-847C-424F-8318-8F36FFD13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683" y="2901088"/>
            <a:ext cx="2981741" cy="1057423"/>
          </a:xfrm>
          <a:prstGeom prst="rect">
            <a:avLst/>
          </a:prstGeom>
        </p:spPr>
      </p:pic>
      <p:pic>
        <p:nvPicPr>
          <p:cNvPr id="8" name="Picture 10" descr="Resultado de imagen de santander logo">
            <a:extLst>
              <a:ext uri="{FF2B5EF4-FFF2-40B4-BE49-F238E27FC236}">
                <a16:creationId xmlns:a16="http://schemas.microsoft.com/office/drawing/2014/main" id="{DDDD3E6B-4824-4948-8314-402ACBED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633" y="4566851"/>
            <a:ext cx="2579313" cy="14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n de tesla logo">
            <a:extLst>
              <a:ext uri="{FF2B5EF4-FFF2-40B4-BE49-F238E27FC236}">
                <a16:creationId xmlns:a16="http://schemas.microsoft.com/office/drawing/2014/main" id="{6324975B-9F91-4505-A9C8-8DF504A0C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93" y="2789468"/>
            <a:ext cx="1918594" cy="12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9FBFB-47C4-4377-BFAA-722BD6C72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154" y="4302782"/>
            <a:ext cx="197195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9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Entender</a:t>
            </a:r>
            <a:r>
              <a:rPr lang="en-GB" dirty="0">
                <a:solidFill>
                  <a:srgbClr val="FF0000"/>
                </a:solidFill>
              </a:rPr>
              <a:t> las f</a:t>
            </a:r>
            <a:r>
              <a:rPr lang="es-ES" dirty="0" err="1">
                <a:solidFill>
                  <a:srgbClr val="FF0000"/>
                </a:solidFill>
              </a:rPr>
              <a:t>órmulas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2EC1C-F1CC-45C4-8075-A2A6FA4B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47" y="1690688"/>
            <a:ext cx="8659906" cy="45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9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Apoyo de O’Reilly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45C42B-43AC-42B8-B074-B34AE6D0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67" y="1690688"/>
            <a:ext cx="6734783" cy="48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1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495" y="1443026"/>
            <a:ext cx="7826301" cy="3666855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chemeClr val="accent1"/>
                </a:solidFill>
              </a:rPr>
              <a:t>Al final, ML consiste en resolver problemas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6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95" y="2766218"/>
            <a:ext cx="3661409" cy="1325563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chemeClr val="accent1"/>
                </a:solidFill>
              </a:rPr>
              <a:t>Preguntas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¿Qué es 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8029"/>
            <a:ext cx="5181600" cy="4351338"/>
          </a:xfrm>
        </p:spPr>
        <p:txBody>
          <a:bodyPr>
            <a:normAutofit/>
          </a:bodyPr>
          <a:lstStyle/>
          <a:p>
            <a:r>
              <a:rPr lang="es-ES" sz="2000" dirty="0"/>
              <a:t>Es una rama de la </a:t>
            </a:r>
            <a:r>
              <a:rPr lang="es-ES" sz="2000" i="1" dirty="0">
                <a:hlinkClick r:id="rId3" tooltip="Inteligencia artific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inteligencia artificial</a:t>
            </a:r>
            <a:r>
              <a:rPr lang="es-ES" sz="2000" i="1" dirty="0"/>
              <a:t> </a:t>
            </a:r>
            <a:r>
              <a:rPr lang="es-ES" sz="2000" dirty="0"/>
              <a:t>cuyo objetivo es desarrollar técnicas que permitan a los ordenadores </a:t>
            </a:r>
            <a:r>
              <a:rPr lang="es-ES" sz="2000" i="1" u="sng" dirty="0"/>
              <a:t>aprender</a:t>
            </a:r>
            <a:r>
              <a:rPr lang="es-ES" sz="2000" i="1" dirty="0"/>
              <a:t> </a:t>
            </a:r>
            <a:r>
              <a:rPr lang="es-ES" sz="2000" dirty="0"/>
              <a:t>(realizar una o varias tareas de forma autónoma) con un previo entrenamiento</a:t>
            </a:r>
            <a:r>
              <a:rPr lang="es-ES" sz="2000" i="1" dirty="0"/>
              <a:t>. </a:t>
            </a:r>
          </a:p>
          <a:p>
            <a:endParaRPr lang="en-US" sz="2000" dirty="0"/>
          </a:p>
          <a:p>
            <a:r>
              <a:rPr lang="es-ES" sz="2000" dirty="0"/>
              <a:t>Los modelos o programas resultantes deben ser capaces de generalizar comportamientos e inferencias para un conjunto más amplio (potencialmente infinito) de datos.</a:t>
            </a:r>
            <a:endParaRPr lang="en-US" sz="2000" dirty="0"/>
          </a:p>
          <a:p>
            <a:endParaRPr lang="es-ES" dirty="0"/>
          </a:p>
        </p:txBody>
      </p:sp>
      <p:pic>
        <p:nvPicPr>
          <p:cNvPr id="12" name="Picture 11" descr="A cat sitting on top of each other&#10;&#10;Description automatically generated">
            <a:extLst>
              <a:ext uri="{FF2B5EF4-FFF2-40B4-BE49-F238E27FC236}">
                <a16:creationId xmlns:a16="http://schemas.microsoft.com/office/drawing/2014/main" id="{16F801C7-8BE9-4F68-9E0E-F6645C82B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549" y="1828030"/>
            <a:ext cx="5237514" cy="29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Ejemplos visuales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C32CB1-00C0-4E27-9CBE-EE6F7BECDB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39" y="2278686"/>
            <a:ext cx="4946754" cy="27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B6AE712-D732-4CA9-9D87-91D0834600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54" y="2160871"/>
            <a:ext cx="4045990" cy="300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Ejemplos visuales: </a:t>
            </a:r>
            <a:r>
              <a:rPr lang="es-ES" dirty="0" err="1">
                <a:solidFill>
                  <a:srgbClr val="FF0000"/>
                </a:solidFill>
              </a:rPr>
              <a:t>fails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948E1-5C9A-44A1-8C63-FD2E8A53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2" y="2315628"/>
            <a:ext cx="5351882" cy="2939766"/>
          </a:xfrm>
          <a:prstGeom prst="rect">
            <a:avLst/>
          </a:prstGeom>
        </p:spPr>
      </p:pic>
      <p:pic>
        <p:nvPicPr>
          <p:cNvPr id="5" name="Picture 4" descr="A picture containing building, outdoor, road, bicycle&#10;&#10;Description automatically generated">
            <a:extLst>
              <a:ext uri="{FF2B5EF4-FFF2-40B4-BE49-F238E27FC236}">
                <a16:creationId xmlns:a16="http://schemas.microsoft.com/office/drawing/2014/main" id="{472C873C-737B-42FB-845A-36563B46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043" y="2228524"/>
            <a:ext cx="49815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Ejemplos visuales: </a:t>
            </a:r>
            <a:r>
              <a:rPr lang="es-ES" dirty="0" err="1">
                <a:solidFill>
                  <a:srgbClr val="FF0000"/>
                </a:solidFill>
              </a:rPr>
              <a:t>wins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04699-CA2D-4AA4-8264-396D8772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069" y="2021981"/>
            <a:ext cx="5002731" cy="2814036"/>
          </a:xfrm>
          <a:prstGeom prst="rect">
            <a:avLst/>
          </a:prstGeom>
        </p:spPr>
      </p:pic>
      <p:pic>
        <p:nvPicPr>
          <p:cNvPr id="4098" name="Picture 2" descr="Boston Dynamics' robots are learning how to run outside and navigate  autonomously">
            <a:extLst>
              <a:ext uri="{FF2B5EF4-FFF2-40B4-BE49-F238E27FC236}">
                <a16:creationId xmlns:a16="http://schemas.microsoft.com/office/drawing/2014/main" id="{F75D6416-9433-4CC4-B6FE-893A6F9218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1" y="2021981"/>
            <a:ext cx="5202456" cy="28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29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Contexto - Historia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1828029"/>
            <a:ext cx="10241281" cy="3167483"/>
          </a:xfrm>
        </p:spPr>
        <p:txBody>
          <a:bodyPr>
            <a:normAutofit/>
          </a:bodyPr>
          <a:lstStyle/>
          <a:p>
            <a:r>
              <a:rPr lang="es-ES" sz="1800" b="1" dirty="0"/>
              <a:t>Nacimiento [1943|1952 – 1956]: </a:t>
            </a:r>
            <a:r>
              <a:rPr lang="es-ES" sz="1800" dirty="0"/>
              <a:t>Arthur Samuel crea el primer programa con capacidad para aprender (jugar a las damas inglesas). Hubo primer boom de IA. </a:t>
            </a:r>
          </a:p>
          <a:p>
            <a:r>
              <a:rPr lang="es-ES" sz="1800" b="1" dirty="0"/>
              <a:t>Primer Invierno de la IA [1974 – 1980]: </a:t>
            </a:r>
            <a:r>
              <a:rPr lang="es-ES" sz="1800" dirty="0"/>
              <a:t>Se cortan fondos debido a altas expectativas y pocos avances reales.</a:t>
            </a:r>
          </a:p>
          <a:p>
            <a:r>
              <a:rPr lang="es-ES" sz="1800" b="1" dirty="0"/>
              <a:t>La explosión de los 80 [1980 – 1987]: </a:t>
            </a:r>
            <a:r>
              <a:rPr lang="es-ES" sz="1800" dirty="0"/>
              <a:t>Sistemas expertos adoptados al sector empresarial.</a:t>
            </a:r>
          </a:p>
          <a:p>
            <a:r>
              <a:rPr lang="es-ES" sz="1800" b="1" dirty="0"/>
              <a:t>Segundo Invierno de la IA [1987 – 1997]: </a:t>
            </a:r>
            <a:r>
              <a:rPr lang="es-ES" sz="1800" dirty="0"/>
              <a:t>1997 DeepBlue vence a Garry Kaspárov.</a:t>
            </a:r>
            <a:endParaRPr lang="es-ES" sz="1800" b="1" dirty="0"/>
          </a:p>
          <a:p>
            <a:r>
              <a:rPr lang="es-ES" sz="1800" b="1" dirty="0"/>
              <a:t>Explosión y adopción comercial [2003-Actualidad]:  </a:t>
            </a:r>
            <a:r>
              <a:rPr lang="es-ES" sz="1800" dirty="0"/>
              <a:t>Aumento de la capacidad de cálculo, mayor cantidad de datos y mejores algoritmos para su aprendizaje y tratamiento.</a:t>
            </a:r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01363-5D6F-496F-861D-665BA609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14" y="4451682"/>
            <a:ext cx="8855243" cy="22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7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: Lógica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13040"/>
            <a:ext cx="5257800" cy="3822000"/>
          </a:xfrm>
        </p:spPr>
        <p:txBody>
          <a:bodyPr>
            <a:normAutofit/>
          </a:bodyPr>
          <a:lstStyle/>
          <a:p>
            <a:r>
              <a:rPr lang="en-GB" sz="1800" dirty="0"/>
              <a:t>A </a:t>
            </a:r>
            <a:r>
              <a:rPr lang="en-GB" sz="1800" dirty="0" err="1"/>
              <a:t>partir</a:t>
            </a:r>
            <a:r>
              <a:rPr lang="en-GB" sz="1800" dirty="0"/>
              <a:t> de una </a:t>
            </a:r>
            <a:r>
              <a:rPr lang="en-GB" sz="1800" dirty="0" err="1"/>
              <a:t>serie</a:t>
            </a:r>
            <a:r>
              <a:rPr lang="en-GB" sz="1800" dirty="0"/>
              <a:t> de </a:t>
            </a:r>
            <a:r>
              <a:rPr lang="en-GB" sz="1800" dirty="0" err="1"/>
              <a:t>ejemplos</a:t>
            </a:r>
            <a:r>
              <a:rPr lang="en-GB" sz="1800" dirty="0"/>
              <a:t> (</a:t>
            </a:r>
            <a:r>
              <a:rPr lang="en-GB" sz="1800" dirty="0" err="1"/>
              <a:t>datos</a:t>
            </a:r>
            <a:r>
              <a:rPr lang="en-GB" sz="1800" dirty="0"/>
              <a:t>), el </a:t>
            </a:r>
            <a:r>
              <a:rPr lang="en-GB" sz="1800" dirty="0" err="1"/>
              <a:t>algoritmo</a:t>
            </a:r>
            <a:r>
              <a:rPr lang="en-GB" sz="1800" dirty="0"/>
              <a:t> de ML </a:t>
            </a:r>
            <a:r>
              <a:rPr lang="en-GB" sz="1800" dirty="0" err="1"/>
              <a:t>encuentra</a:t>
            </a:r>
            <a:r>
              <a:rPr lang="en-GB" sz="1800" dirty="0"/>
              <a:t> </a:t>
            </a:r>
            <a:r>
              <a:rPr lang="en-GB" sz="1800" dirty="0" err="1"/>
              <a:t>patrones</a:t>
            </a:r>
            <a:r>
              <a:rPr lang="en-GB" sz="1800" dirty="0"/>
              <a:t> </a:t>
            </a:r>
            <a:r>
              <a:rPr lang="en-GB" sz="1800" dirty="0" err="1"/>
              <a:t>en</a:t>
            </a:r>
            <a:r>
              <a:rPr lang="en-GB" sz="1800" dirty="0"/>
              <a:t> </a:t>
            </a:r>
            <a:r>
              <a:rPr lang="en-GB" sz="1800" dirty="0" err="1"/>
              <a:t>ellos</a:t>
            </a:r>
            <a:r>
              <a:rPr lang="en-GB" sz="1800" dirty="0"/>
              <a:t> con la </a:t>
            </a:r>
            <a:r>
              <a:rPr lang="en-GB" sz="1800" dirty="0" err="1"/>
              <a:t>finalidad</a:t>
            </a:r>
            <a:r>
              <a:rPr lang="en-GB" sz="1800" dirty="0"/>
              <a:t> de </a:t>
            </a:r>
            <a:r>
              <a:rPr lang="en-GB" sz="1800" dirty="0" err="1"/>
              <a:t>proporcionar</a:t>
            </a:r>
            <a:r>
              <a:rPr lang="en-GB" sz="1800" dirty="0"/>
              <a:t> </a:t>
            </a:r>
            <a:r>
              <a:rPr lang="en-GB" sz="1800" dirty="0" err="1"/>
              <a:t>algún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de </a:t>
            </a:r>
            <a:r>
              <a:rPr lang="en-GB" sz="1800" dirty="0" err="1"/>
              <a:t>información</a:t>
            </a:r>
            <a:r>
              <a:rPr lang="en-GB" sz="1800" dirty="0"/>
              <a:t> </a:t>
            </a:r>
            <a:r>
              <a:rPr lang="en-GB" sz="1800" dirty="0" err="1"/>
              <a:t>relevante</a:t>
            </a:r>
            <a:r>
              <a:rPr lang="en-GB" sz="1800" dirty="0"/>
              <a:t> (</a:t>
            </a:r>
            <a:r>
              <a:rPr lang="en-GB" sz="1800" dirty="0" err="1"/>
              <a:t>inferencia</a:t>
            </a:r>
            <a:r>
              <a:rPr lang="en-GB" sz="1800" dirty="0"/>
              <a:t>).</a:t>
            </a:r>
          </a:p>
          <a:p>
            <a:endParaRPr lang="en-GB" sz="1800" dirty="0"/>
          </a:p>
          <a:p>
            <a:r>
              <a:rPr lang="en-US" sz="1800" dirty="0" err="1"/>
              <a:t>Existe</a:t>
            </a:r>
            <a:r>
              <a:rPr lang="en-US" sz="1800" dirty="0"/>
              <a:t> un </a:t>
            </a:r>
            <a:r>
              <a:rPr lang="en-US" sz="1800" dirty="0" err="1"/>
              <a:t>periodo</a:t>
            </a:r>
            <a:r>
              <a:rPr lang="en-US" sz="1800" dirty="0"/>
              <a:t> de </a:t>
            </a:r>
            <a:r>
              <a:rPr lang="en-US" sz="1800" dirty="0" err="1"/>
              <a:t>entrenamiento</a:t>
            </a:r>
            <a:r>
              <a:rPr lang="en-US" sz="1800" dirty="0"/>
              <a:t> del </a:t>
            </a:r>
            <a:r>
              <a:rPr lang="en-US" sz="1800" dirty="0" err="1"/>
              <a:t>algoritmo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el </a:t>
            </a:r>
            <a:r>
              <a:rPr lang="en-US" sz="1800" dirty="0" err="1"/>
              <a:t>cuál</a:t>
            </a:r>
            <a:r>
              <a:rPr lang="en-US" sz="1800" dirty="0"/>
              <a:t> el </a:t>
            </a:r>
            <a:r>
              <a:rPr lang="en-US" sz="1800" dirty="0" err="1"/>
              <a:t>algoritmo</a:t>
            </a:r>
            <a:r>
              <a:rPr lang="en-US" sz="1800" dirty="0"/>
              <a:t> </a:t>
            </a:r>
            <a:r>
              <a:rPr lang="en-US" sz="1800" dirty="0" err="1"/>
              <a:t>aprende</a:t>
            </a:r>
            <a:r>
              <a:rPr lang="en-US" sz="1800" dirty="0"/>
              <a:t> las </a:t>
            </a:r>
            <a:r>
              <a:rPr lang="en-US" sz="1800" dirty="0" err="1"/>
              <a:t>pautas</a:t>
            </a:r>
            <a:r>
              <a:rPr lang="en-US" sz="1800" dirty="0"/>
              <a:t> para resolver un </a:t>
            </a:r>
            <a:r>
              <a:rPr lang="en-US" sz="1800" dirty="0" err="1"/>
              <a:t>problema</a:t>
            </a:r>
            <a:r>
              <a:rPr lang="en-US" sz="1800" dirty="0"/>
              <a:t> dado.</a:t>
            </a:r>
          </a:p>
          <a:p>
            <a:endParaRPr lang="en-US" sz="1800" dirty="0"/>
          </a:p>
          <a:p>
            <a:r>
              <a:rPr lang="en-US" sz="1800" dirty="0" err="1"/>
              <a:t>Después</a:t>
            </a:r>
            <a:r>
              <a:rPr lang="en-US" sz="1800" dirty="0"/>
              <a:t>, el </a:t>
            </a:r>
            <a:r>
              <a:rPr lang="en-US" sz="1800" dirty="0" err="1"/>
              <a:t>algoritmo</a:t>
            </a:r>
            <a:r>
              <a:rPr lang="en-US" sz="1800" dirty="0"/>
              <a:t> es </a:t>
            </a:r>
            <a:r>
              <a:rPr lang="en-US" sz="1800" dirty="0" err="1"/>
              <a:t>capaz</a:t>
            </a:r>
            <a:r>
              <a:rPr lang="en-US" sz="1800" dirty="0"/>
              <a:t> de </a:t>
            </a:r>
            <a:r>
              <a:rPr lang="en-US" sz="1800" dirty="0" err="1"/>
              <a:t>inferir</a:t>
            </a:r>
            <a:r>
              <a:rPr lang="en-US" sz="1800" dirty="0"/>
              <a:t> un nuevo </a:t>
            </a:r>
            <a:r>
              <a:rPr lang="en-US" sz="1800" dirty="0" err="1"/>
              <a:t>caso</a:t>
            </a:r>
            <a:r>
              <a:rPr lang="en-US" sz="1800" dirty="0"/>
              <a:t> a </a:t>
            </a:r>
            <a:r>
              <a:rPr lang="en-US" sz="1800" dirty="0" err="1"/>
              <a:t>partir</a:t>
            </a:r>
            <a:r>
              <a:rPr lang="en-US" sz="1800" dirty="0"/>
              <a:t> de lo </a:t>
            </a:r>
            <a:r>
              <a:rPr lang="en-US" sz="1800" dirty="0" err="1"/>
              <a:t>entrenado</a:t>
            </a:r>
            <a:r>
              <a:rPr lang="en-US" sz="1800" dirty="0"/>
              <a:t>.</a:t>
            </a:r>
          </a:p>
          <a:p>
            <a:endParaRPr lang="es-ES" dirty="0"/>
          </a:p>
        </p:txBody>
      </p:sp>
      <p:pic>
        <p:nvPicPr>
          <p:cNvPr id="5" name="Picture 2" descr="Resultado de imagen de aprendizaje automatico">
            <a:extLst>
              <a:ext uri="{FF2B5EF4-FFF2-40B4-BE49-F238E27FC236}">
                <a16:creationId xmlns:a16="http://schemas.microsoft.com/office/drawing/2014/main" id="{376487AA-3B51-47A8-9E24-59906B9F5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42" y="1966666"/>
            <a:ext cx="5155777" cy="38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2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Hands-On for Data Science / Machine &amp; Deep Learning / Stat ...">
            <a:extLst>
              <a:ext uri="{FF2B5EF4-FFF2-40B4-BE49-F238E27FC236}">
                <a16:creationId xmlns:a16="http://schemas.microsoft.com/office/drawing/2014/main" id="{90AD5046-8AB0-475C-8532-E1B53151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3149" y="1391452"/>
            <a:ext cx="8625702" cy="48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14:cNvPr>
              <p14:cNvContentPartPr/>
              <p14:nvPr/>
            </p14:nvContentPartPr>
            <p14:xfrm>
              <a:off x="2151000" y="1930680"/>
              <a:ext cx="10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640" y="1921320"/>
                <a:ext cx="2916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AED95A12-289C-4E29-8931-1E88A295B4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: ¿Dónde se ubica?</a:t>
            </a:r>
          </a:p>
        </p:txBody>
      </p:sp>
    </p:spTree>
    <p:extLst>
      <p:ext uri="{BB962C8B-B14F-4D97-AF65-F5344CB8AC3E}">
        <p14:creationId xmlns:p14="http://schemas.microsoft.com/office/powerpoint/2010/main" val="195056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14:cNvPr>
              <p14:cNvContentPartPr/>
              <p14:nvPr/>
            </p14:nvContentPartPr>
            <p14:xfrm>
              <a:off x="2151000" y="1930680"/>
              <a:ext cx="10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640" y="1921320"/>
                <a:ext cx="2916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3D145B-5BA1-435C-A965-3CA99DF54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262" y="1555934"/>
            <a:ext cx="7229475" cy="4457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FA92A4D-723C-49C4-9C00-6657B5F5B2F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: ¿Dónde se ubica?</a:t>
            </a:r>
          </a:p>
        </p:txBody>
      </p:sp>
    </p:spTree>
    <p:extLst>
      <p:ext uri="{BB962C8B-B14F-4D97-AF65-F5344CB8AC3E}">
        <p14:creationId xmlns:p14="http://schemas.microsoft.com/office/powerpoint/2010/main" val="2639206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416</Words>
  <Application>Microsoft Office PowerPoint</Application>
  <PresentationFormat>Widescreen</PresentationFormat>
  <Paragraphs>77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Unidad 2: Machine Learning</vt:lpstr>
      <vt:lpstr>¿Qué es Machine Learning?</vt:lpstr>
      <vt:lpstr>Ejemplos visuales</vt:lpstr>
      <vt:lpstr>Ejemplos visuales: fails</vt:lpstr>
      <vt:lpstr>Ejemplos visuales: wins</vt:lpstr>
      <vt:lpstr>Contexto - Historia</vt:lpstr>
      <vt:lpstr>Machine Learning: Lógica</vt:lpstr>
      <vt:lpstr>PowerPoint Presentation</vt:lpstr>
      <vt:lpstr>PowerPoint Presentation</vt:lpstr>
      <vt:lpstr>Tipos de técnicas principales en ML</vt:lpstr>
      <vt:lpstr>Tipos de técnicas principales en ML</vt:lpstr>
      <vt:lpstr>Algoritmos de Machine Learning</vt:lpstr>
      <vt:lpstr>Algoritmos de Machine Learning</vt:lpstr>
      <vt:lpstr>Más ejemplos de Machine Learning</vt:lpstr>
      <vt:lpstr>Entender las fórmulas</vt:lpstr>
      <vt:lpstr>Apoyo de O’Reilly</vt:lpstr>
      <vt:lpstr>Al final, ML consiste en resolver problemas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VT</dc:creator>
  <cp:lastModifiedBy>Gabriel VT</cp:lastModifiedBy>
  <cp:revision>22</cp:revision>
  <dcterms:created xsi:type="dcterms:W3CDTF">2020-05-12T19:48:30Z</dcterms:created>
  <dcterms:modified xsi:type="dcterms:W3CDTF">2020-08-30T18:03:07Z</dcterms:modified>
</cp:coreProperties>
</file>